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 Nova" panose="020B0602020104020203" pitchFamily="34" charset="0"/>
      <p:regular r:id="rId13"/>
      <p:bold r:id="rId14"/>
      <p:italic r:id="rId15"/>
      <p:boldItalic r:id="rId16"/>
    </p:embeddedFont>
    <p:embeddedFont>
      <p:font typeface="Gill Sans Nova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177"/>
    <a:srgbClr val="852E68"/>
    <a:srgbClr val="49164D"/>
    <a:srgbClr val="20093E"/>
    <a:srgbClr val="592669"/>
    <a:srgbClr val="732175"/>
    <a:srgbClr val="601C62"/>
    <a:srgbClr val="4C1C62"/>
    <a:srgbClr val="B982D8"/>
    <a:srgbClr val="582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2" autoAdjust="0"/>
    <p:restoredTop sz="96348" autoAdjust="0"/>
  </p:normalViewPr>
  <p:slideViewPr>
    <p:cSldViewPr snapToGrid="0" snapToObjects="1">
      <p:cViewPr varScale="1">
        <p:scale>
          <a:sx n="156" d="100"/>
          <a:sy n="156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policyoptions.irpp.org/magazines/january-2020/technology-isnt-shaping-work-the-way-we-think/technology-isnt-shaping-work-the-way-we-think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options.irpp.org/magazines/january-2020/technology-isnt-shaping-work-the-way-we-think/technology-isnt-shaping-work-the-way-we-thin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tiff"/><Relationship Id="rId4" Type="http://schemas.openxmlformats.org/officeDocument/2006/relationships/hyperlink" Target="https://creativecommons.org/licenses/by-nd/3.0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policyoptions.irpp.org/magazines/january-2020/technology-isnt-shaping-work-the-way-we-think/technology-isnt-shaping-work-the-way-we-think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erris wheel at night&#10;&#10;Description automatically generated">
            <a:extLst>
              <a:ext uri="{FF2B5EF4-FFF2-40B4-BE49-F238E27FC236}">
                <a16:creationId xmlns:a16="http://schemas.microsoft.com/office/drawing/2014/main" id="{8E602492-EA7C-F9D5-864D-3145EAFFB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348A-A28A-5F4C-8F28-6B74625D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0476" cy="2387600"/>
          </a:xfrm>
          <a:solidFill>
            <a:srgbClr val="592669">
              <a:alpha val="65098"/>
            </a:srgbClr>
          </a:solidFill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4D56-D347-4844-9288-C6B88D32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" y="3509519"/>
            <a:ext cx="12192000" cy="1655762"/>
          </a:xfrm>
          <a:solidFill>
            <a:srgbClr val="592669">
              <a:alpha val="65098"/>
            </a:srgbClr>
          </a:solidFill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BA7D07-5DBF-3343-B41A-325EA8B26110}"/>
              </a:ext>
            </a:extLst>
          </p:cNvPr>
          <p:cNvSpPr txBox="1"/>
          <p:nvPr/>
        </p:nvSpPr>
        <p:spPr>
          <a:xfrm>
            <a:off x="186680" y="6167955"/>
            <a:ext cx="320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L. Lawrence Convention Center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Westin Pittsburgh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27BAD-4E76-6847-BE1F-789C03D8E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747" y="5091373"/>
            <a:ext cx="2910729" cy="1766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BBBB24-8764-68CD-63D3-9DAAA8FB58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466" y="5171708"/>
            <a:ext cx="199356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623A63-79D4-A197-59C0-08A8359DC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646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7" y="365125"/>
            <a:ext cx="100566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007" y="1825625"/>
            <a:ext cx="100566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1A4A1-ED69-E849-AB6F-9A2B1DE0B051}"/>
              </a:ext>
            </a:extLst>
          </p:cNvPr>
          <p:cNvSpPr txBox="1"/>
          <p:nvPr userDrawn="1"/>
        </p:nvSpPr>
        <p:spPr>
          <a:xfrm>
            <a:off x="0" y="6642556"/>
            <a:ext cx="1457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Lincensed</a:t>
            </a:r>
            <a:r>
              <a:rPr lang="en-US" sz="800" dirty="0"/>
              <a:t> under </a:t>
            </a:r>
            <a:r>
              <a:rPr lang="en-US" sz="800" dirty="0">
                <a:hlinkClick r:id="rId3" tooltip="https://creativecommons.org/licenses/by-nd/3.0/"/>
              </a:rPr>
              <a:t>CC BY-ND</a:t>
            </a:r>
            <a:endParaRPr lang="en-US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59585C-D375-7365-DD21-EE7781FFB0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307" y="5475451"/>
            <a:ext cx="1394711" cy="7890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EF9026-5D27-6452-88C5-1B7F70F55852}"/>
              </a:ext>
            </a:extLst>
          </p:cNvPr>
          <p:cNvSpPr txBox="1"/>
          <p:nvPr userDrawn="1"/>
        </p:nvSpPr>
        <p:spPr>
          <a:xfrm>
            <a:off x="44712" y="6168575"/>
            <a:ext cx="1560787" cy="49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L. Lawrence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Center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Westin Pittsburgh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C897C9-6D0A-62D3-881C-FE39637650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2" y="274519"/>
            <a:ext cx="1457326" cy="8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404ABB-17BC-3E6A-C514-4DF5A78FD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231922" cy="68804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31922" cy="2900362"/>
          </a:xfrm>
          <a:prstGeom prst="rect">
            <a:avLst/>
          </a:prstGeom>
          <a:solidFill>
            <a:srgbClr val="59266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23B82-4B6F-5E45-A76D-E4ACB81DF4C8}"/>
              </a:ext>
            </a:extLst>
          </p:cNvPr>
          <p:cNvSpPr txBox="1"/>
          <p:nvPr/>
        </p:nvSpPr>
        <p:spPr>
          <a:xfrm>
            <a:off x="188205" y="6052326"/>
            <a:ext cx="320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L. Lawrence Convention Center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Westin Pittsburgh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4D6361-E03B-5939-412C-2A1B0348D783}"/>
              </a:ext>
            </a:extLst>
          </p:cNvPr>
          <p:cNvGrpSpPr/>
          <p:nvPr userDrawn="1"/>
        </p:nvGrpSpPr>
        <p:grpSpPr>
          <a:xfrm>
            <a:off x="188205" y="5120973"/>
            <a:ext cx="1919831" cy="969716"/>
            <a:chOff x="93785" y="4540738"/>
            <a:chExt cx="1919831" cy="96971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B73BD7-F53B-5D77-1533-43F7450AC9FC}"/>
                </a:ext>
              </a:extLst>
            </p:cNvPr>
            <p:cNvSpPr txBox="1"/>
            <p:nvPr userDrawn="1"/>
          </p:nvSpPr>
          <p:spPr>
            <a:xfrm>
              <a:off x="93785" y="4540738"/>
              <a:ext cx="18053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ECAD3C-B905-CE2A-4223-6D7035A84F3E}"/>
                </a:ext>
              </a:extLst>
            </p:cNvPr>
            <p:cNvSpPr txBox="1"/>
            <p:nvPr userDrawn="1"/>
          </p:nvSpPr>
          <p:spPr>
            <a:xfrm>
              <a:off x="93785" y="4817847"/>
              <a:ext cx="18053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3B207C-7FE3-E44D-8C3D-C8B536216F71}"/>
                </a:ext>
              </a:extLst>
            </p:cNvPr>
            <p:cNvSpPr txBox="1"/>
            <p:nvPr userDrawn="1"/>
          </p:nvSpPr>
          <p:spPr>
            <a:xfrm>
              <a:off x="93785" y="5094956"/>
              <a:ext cx="19198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67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404ABB-17BC-3E6A-C514-4DF5A78FD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231922" cy="68804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31922" cy="2900362"/>
          </a:xfrm>
          <a:prstGeom prst="rect">
            <a:avLst/>
          </a:prstGeom>
          <a:solidFill>
            <a:srgbClr val="59266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THANK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23B82-4B6F-5E45-A76D-E4ACB81DF4C8}"/>
              </a:ext>
            </a:extLst>
          </p:cNvPr>
          <p:cNvSpPr txBox="1"/>
          <p:nvPr/>
        </p:nvSpPr>
        <p:spPr>
          <a:xfrm>
            <a:off x="188205" y="6052326"/>
            <a:ext cx="320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L. Lawrence Convention Center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Westin Pittsburgh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B8CFE4-9ADE-0C07-7D8A-D1DBA0DEF9CF}"/>
              </a:ext>
            </a:extLst>
          </p:cNvPr>
          <p:cNvGrpSpPr/>
          <p:nvPr userDrawn="1"/>
        </p:nvGrpSpPr>
        <p:grpSpPr>
          <a:xfrm>
            <a:off x="188205" y="5120973"/>
            <a:ext cx="1919831" cy="969716"/>
            <a:chOff x="93785" y="4540738"/>
            <a:chExt cx="1919831" cy="96971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0A9A825-3E2A-B72E-5628-16EA85A41C0D}"/>
                </a:ext>
              </a:extLst>
            </p:cNvPr>
            <p:cNvSpPr txBox="1"/>
            <p:nvPr userDrawn="1"/>
          </p:nvSpPr>
          <p:spPr>
            <a:xfrm>
              <a:off x="93785" y="4540738"/>
              <a:ext cx="18053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CBEEE5-0CE3-0E32-E7A5-D2AD25D71C74}"/>
                </a:ext>
              </a:extLst>
            </p:cNvPr>
            <p:cNvSpPr txBox="1"/>
            <p:nvPr userDrawn="1"/>
          </p:nvSpPr>
          <p:spPr>
            <a:xfrm>
              <a:off x="93785" y="4817847"/>
              <a:ext cx="18053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490804-9D03-07F3-4960-E838D224D9AD}"/>
                </a:ext>
              </a:extLst>
            </p:cNvPr>
            <p:cNvSpPr txBox="1"/>
            <p:nvPr userDrawn="1"/>
          </p:nvSpPr>
          <p:spPr>
            <a:xfrm>
              <a:off x="93785" y="5094956"/>
              <a:ext cx="19198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09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6B2B1C-899E-5BBB-74B1-9A8C0B92B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2888"/>
            <a:ext cx="12192000" cy="755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E7D4C-CC51-C24B-B5E7-BDCB170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97FB-E434-6243-B9DD-DBCBE59D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4A2-B79C-3B44-990F-64157D0F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161CFE4-7685-2A4E-B400-BAFF89EDEF48}"/>
              </a:ext>
            </a:extLst>
          </p:cNvPr>
          <p:cNvSpPr txBox="1">
            <a:spLocks/>
          </p:cNvSpPr>
          <p:nvPr userDrawn="1"/>
        </p:nvSpPr>
        <p:spPr>
          <a:xfrm>
            <a:off x="9448800" y="6470882"/>
            <a:ext cx="27432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18EB2A-81F8-C543-A451-C61E5729D0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1925FD-D66D-247F-5642-2A27020E9D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1" y="6224771"/>
            <a:ext cx="902997" cy="510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0B2380-2E19-1140-D62D-4327B58A12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197649"/>
            <a:ext cx="1005840" cy="6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6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BF35-7106-D447-979B-954C5555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F0625-640E-1241-81FD-BBB92192C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D07E3-5AD4-CC46-A46A-ED68790F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9A02-BF47-D447-A3E7-6439FDD9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B07A-8861-2948-988D-12741D0BF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D0123-1F83-084F-BC2E-9C2ECE23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4598-2C02-FE45-A522-17725BDA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6294-20E5-0B41-905C-52264B4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B6C1B-25A4-8547-8A9D-4D7DC3A8E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0A1D9-CB4D-F947-8B1B-1DF5531A4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29268-2A2A-F348-A5B8-A3CD44AA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6327F-BD5F-8E4C-BAAC-F2A05EA0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1185B-B440-9C40-8F7C-4383ED2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3764-8B71-4E4F-A7F4-4978A71E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F8B77-6DAB-A248-82A4-7C97108A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0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7D4C-CC51-C24B-B5E7-BDCB170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97FB-E434-6243-B9DD-DBCBE59D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4A2-B79C-3B44-990F-64157D0F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E6E48-E647-5644-8A9F-E3D8F530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53CF8-3B90-FF8E-9A86-1DE9BAA30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02413"/>
            <a:ext cx="12192000" cy="7555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E9D717-0EA7-0C44-B40A-7C1450D38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197649"/>
            <a:ext cx="1005840" cy="6104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CB73EE-3984-0742-9156-A70D52110535}"/>
              </a:ext>
            </a:extLst>
          </p:cNvPr>
          <p:cNvSpPr txBox="1"/>
          <p:nvPr/>
        </p:nvSpPr>
        <p:spPr>
          <a:xfrm>
            <a:off x="1054196" y="6537588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policyoptions.irpp.org/magazines/january-2020/technology-isnt-shaping-work-the-way-we-think/technology-isnt-shaping-work-the-way-we-think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1825625"/>
            <a:ext cx="10515600" cy="4187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493302" y="6343535"/>
            <a:ext cx="1644502" cy="409575"/>
          </a:xfrm>
        </p:spPr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98746-9404-FCFE-4816-356047C199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161" y="6224771"/>
            <a:ext cx="902997" cy="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20E1-5BFB-2E41-97C2-7932230D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3DA1F-CF76-F64A-9E98-18D4C626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6660B-55D1-834F-9F3A-BB3233527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4D32-7B90-1D4F-910C-2A70A125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2BC6-4F11-894D-99B7-745B9522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B558A-5412-6849-A63E-F4CBC31E7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6591C-8950-C846-B18B-FBD414D5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5C54C-1A40-A5F3-9502-197763FDB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02413"/>
            <a:ext cx="12192000" cy="755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CB73EE-3984-0742-9156-A70D52110535}"/>
              </a:ext>
            </a:extLst>
          </p:cNvPr>
          <p:cNvSpPr txBox="1"/>
          <p:nvPr userDrawn="1"/>
        </p:nvSpPr>
        <p:spPr>
          <a:xfrm>
            <a:off x="1054196" y="6537588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policyoptions.irpp.org/magazines/january-2020/technology-isnt-shaping-work-the-way-we-think/technology-isnt-shaping-work-the-way-we-think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493302" y="6343535"/>
            <a:ext cx="1644502" cy="409575"/>
          </a:xfrm>
        </p:spPr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ACCC0-84AA-5010-B0F6-A7FC4E8B32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197649"/>
            <a:ext cx="1005840" cy="610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6AF0FF-B02C-2DA3-C414-46A4A6C30D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161" y="6224771"/>
            <a:ext cx="902997" cy="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46012C-8968-990C-68A9-155B52C90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2888"/>
            <a:ext cx="12192000" cy="755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E187C-FF51-91C3-0E8D-624D53541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2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ACDC4-C820-BD0D-886C-50C017389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2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671D8-EAEE-4E39-122E-12BACB4019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1" y="6224771"/>
            <a:ext cx="902997" cy="510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1D0158-2554-661C-02A3-EF98B4FB169C}"/>
              </a:ext>
            </a:extLst>
          </p:cNvPr>
          <p:cNvSpPr txBox="1"/>
          <p:nvPr userDrawn="1"/>
        </p:nvSpPr>
        <p:spPr>
          <a:xfrm>
            <a:off x="1054196" y="6537588"/>
            <a:ext cx="3111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policyoptions.irpp.org/magazines/january-2020/technology-isnt-shaping-work-the-way-we-think/technology-isnt-shaping-work-the-way-we-think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AC7843-6BCF-E18A-E4BF-62F17DC981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197649"/>
            <a:ext cx="1005840" cy="6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26795-8B32-5B13-EE03-FFC4019CF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457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" y="2376162"/>
            <a:ext cx="432972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62374-7F78-79F9-C514-997C926F2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62" y="5998836"/>
            <a:ext cx="1452576" cy="881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42D26-B280-2C23-DCE7-3A92D503654C}"/>
              </a:ext>
            </a:extLst>
          </p:cNvPr>
          <p:cNvSpPr txBox="1"/>
          <p:nvPr userDrawn="1"/>
        </p:nvSpPr>
        <p:spPr>
          <a:xfrm>
            <a:off x="0" y="6101550"/>
            <a:ext cx="1805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2023</a:t>
            </a:r>
          </a:p>
        </p:txBody>
      </p:sp>
    </p:spTree>
    <p:extLst>
      <p:ext uri="{BB962C8B-B14F-4D97-AF65-F5344CB8AC3E}">
        <p14:creationId xmlns:p14="http://schemas.microsoft.com/office/powerpoint/2010/main" val="28443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2C0FBA-EA6A-FE43-0AAF-49AB8A8FC082}"/>
              </a:ext>
            </a:extLst>
          </p:cNvPr>
          <p:cNvSpPr/>
          <p:nvPr userDrawn="1"/>
        </p:nvSpPr>
        <p:spPr>
          <a:xfrm>
            <a:off x="0" y="0"/>
            <a:ext cx="4635365" cy="6858000"/>
          </a:xfrm>
          <a:prstGeom prst="rect">
            <a:avLst/>
          </a:prstGeom>
          <a:gradFill flip="none" rotWithShape="1">
            <a:gsLst>
              <a:gs pos="0">
                <a:srgbClr val="20093E"/>
              </a:gs>
              <a:gs pos="77000">
                <a:srgbClr val="852E68"/>
              </a:gs>
              <a:gs pos="50000">
                <a:srgbClr val="49164D"/>
              </a:gs>
              <a:gs pos="100000">
                <a:srgbClr val="753177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" y="2376162"/>
            <a:ext cx="439870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9C684-CC5A-FC49-8D3C-212857A6E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62" y="5998836"/>
            <a:ext cx="1452576" cy="881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49097-FAA2-C7FF-C14B-950AF845F6C0}"/>
              </a:ext>
            </a:extLst>
          </p:cNvPr>
          <p:cNvSpPr txBox="1"/>
          <p:nvPr userDrawn="1"/>
        </p:nvSpPr>
        <p:spPr>
          <a:xfrm>
            <a:off x="0" y="6101550"/>
            <a:ext cx="1805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2023</a:t>
            </a:r>
          </a:p>
        </p:txBody>
      </p:sp>
    </p:spTree>
    <p:extLst>
      <p:ext uri="{BB962C8B-B14F-4D97-AF65-F5344CB8AC3E}">
        <p14:creationId xmlns:p14="http://schemas.microsoft.com/office/powerpoint/2010/main" val="42338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A304A5-1852-551C-DED9-E12C09D884B7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365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6" y="2376162"/>
            <a:ext cx="350261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005" y="744279"/>
            <a:ext cx="8163622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99FE5-7A0B-926C-04C9-0AC3CA21C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657" y="6045346"/>
            <a:ext cx="1338943" cy="812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AE5A9-80AA-6F45-6FF9-8383E7E2712F}"/>
              </a:ext>
            </a:extLst>
          </p:cNvPr>
          <p:cNvSpPr txBox="1"/>
          <p:nvPr userDrawn="1"/>
        </p:nvSpPr>
        <p:spPr>
          <a:xfrm>
            <a:off x="0" y="6101550"/>
            <a:ext cx="1805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2023</a:t>
            </a:r>
          </a:p>
        </p:txBody>
      </p:sp>
    </p:spTree>
    <p:extLst>
      <p:ext uri="{BB962C8B-B14F-4D97-AF65-F5344CB8AC3E}">
        <p14:creationId xmlns:p14="http://schemas.microsoft.com/office/powerpoint/2010/main" val="260331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6E04E-A922-A567-14DF-3BA9EFC6E670}"/>
              </a:ext>
            </a:extLst>
          </p:cNvPr>
          <p:cNvSpPr/>
          <p:nvPr userDrawn="1"/>
        </p:nvSpPr>
        <p:spPr>
          <a:xfrm>
            <a:off x="1" y="0"/>
            <a:ext cx="3657600" cy="6858000"/>
          </a:xfrm>
          <a:prstGeom prst="rect">
            <a:avLst/>
          </a:prstGeom>
          <a:gradFill flip="none" rotWithShape="1">
            <a:gsLst>
              <a:gs pos="0">
                <a:srgbClr val="20093E"/>
              </a:gs>
              <a:gs pos="77000">
                <a:srgbClr val="852E68"/>
              </a:gs>
              <a:gs pos="50000">
                <a:srgbClr val="49164D"/>
              </a:gs>
              <a:gs pos="100000">
                <a:srgbClr val="753177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6" y="2376162"/>
            <a:ext cx="344546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004" y="744279"/>
            <a:ext cx="8163623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C1D9F-B734-D07C-6713-41EED562D782}"/>
              </a:ext>
            </a:extLst>
          </p:cNvPr>
          <p:cNvSpPr txBox="1"/>
          <p:nvPr userDrawn="1"/>
        </p:nvSpPr>
        <p:spPr>
          <a:xfrm>
            <a:off x="0" y="6101550"/>
            <a:ext cx="1805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F87619-E984-A760-2261-639808CE6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657" y="6045346"/>
            <a:ext cx="1338943" cy="8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6E04E-A922-A567-14DF-3BA9EFC6E670}"/>
              </a:ext>
            </a:extLst>
          </p:cNvPr>
          <p:cNvSpPr/>
          <p:nvPr userDrawn="1"/>
        </p:nvSpPr>
        <p:spPr>
          <a:xfrm>
            <a:off x="1" y="0"/>
            <a:ext cx="2751363" cy="6858000"/>
          </a:xfrm>
          <a:prstGeom prst="rect">
            <a:avLst/>
          </a:prstGeom>
          <a:gradFill flip="none" rotWithShape="1">
            <a:gsLst>
              <a:gs pos="0">
                <a:srgbClr val="20093E"/>
              </a:gs>
              <a:gs pos="77000">
                <a:srgbClr val="852E68"/>
              </a:gs>
              <a:gs pos="50000">
                <a:srgbClr val="49164D"/>
              </a:gs>
              <a:gs pos="100000">
                <a:srgbClr val="753177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" y="2376162"/>
            <a:ext cx="2645364" cy="204697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980" y="744279"/>
            <a:ext cx="9030648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C1D9F-B734-D07C-6713-41EED562D782}"/>
              </a:ext>
            </a:extLst>
          </p:cNvPr>
          <p:cNvSpPr txBox="1"/>
          <p:nvPr userDrawn="1"/>
        </p:nvSpPr>
        <p:spPr>
          <a:xfrm>
            <a:off x="0" y="6202776"/>
            <a:ext cx="180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2510D-57A7-6C9A-4066-4BD4D45C4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103" y="6156609"/>
            <a:ext cx="1217037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15A48-D39B-FC49-A9B4-E8516E19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ED4D-9857-694E-97FB-017977342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53440-33F9-4943-8091-15B85F6AA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1018EB2A-81F8-C543-A451-C61E5729D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3" r:id="rId4"/>
    <p:sldLayoutId id="2147483660" r:id="rId5"/>
    <p:sldLayoutId id="2147483674" r:id="rId6"/>
    <p:sldLayoutId id="2147483661" r:id="rId7"/>
    <p:sldLayoutId id="2147483675" r:id="rId8"/>
    <p:sldLayoutId id="2147483676" r:id="rId9"/>
    <p:sldLayoutId id="2147483659" r:id="rId10"/>
    <p:sldLayoutId id="2147483664" r:id="rId11"/>
    <p:sldLayoutId id="2147483670" r:id="rId12"/>
    <p:sldLayoutId id="2147483668" r:id="rId13"/>
    <p:sldLayoutId id="2147483662" r:id="rId14"/>
    <p:sldLayoutId id="2147483651" r:id="rId15"/>
    <p:sldLayoutId id="2147483652" r:id="rId16"/>
    <p:sldLayoutId id="2147483653" r:id="rId17"/>
    <p:sldLayoutId id="2147483654" r:id="rId18"/>
    <p:sldLayoutId id="2147483656" r:id="rId19"/>
    <p:sldLayoutId id="2147483669" r:id="rId20"/>
    <p:sldLayoutId id="214748365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A96B-EFD2-E042-83D4-C51F07321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D51C2-CB41-CB4B-87B3-18A10F90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08009"/>
            <a:ext cx="12192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6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862-8327-9344-97FE-E6C7231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79D-969D-414F-BEAB-8921A3AF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past 12 months, I have not had any significant financial interest or other relationship with the manufacturers of the products or providers of the services that will be discussed in my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4958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862-8327-9344-97FE-E6C7231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79D-969D-414F-BEAB-8921A3AF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past 12 months, I have had a significant financial interest or other relationship with the manufacturer(s) of the following product(s) or provider(s) of the following service(s) that will be discussed in my presentation. </a:t>
            </a:r>
          </a:p>
          <a:p>
            <a:endParaRPr lang="en-US" dirty="0"/>
          </a:p>
          <a:p>
            <a:r>
              <a:rPr lang="en-US" dirty="0"/>
              <a:t>INSERT Commercial Interest, what was received and what role you played</a:t>
            </a:r>
          </a:p>
        </p:txBody>
      </p:sp>
    </p:spTree>
    <p:extLst>
      <p:ext uri="{BB962C8B-B14F-4D97-AF65-F5344CB8AC3E}">
        <p14:creationId xmlns:p14="http://schemas.microsoft.com/office/powerpoint/2010/main" val="369683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2F6B-B419-5B45-9E9C-1F0DA609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A4FE-2D6A-484F-AABF-265E218A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A7F2-0C56-494D-A431-4DE8E9AF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DCCA-2B04-8C47-8B1F-1EE7A1D9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69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36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99</Words>
  <Application>Microsoft Macintosh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Gill Sans Nova</vt:lpstr>
      <vt:lpstr>Gill Sans Nova Light</vt:lpstr>
      <vt:lpstr>Arial</vt:lpstr>
      <vt:lpstr>Calibri</vt:lpstr>
      <vt:lpstr>Office Theme</vt:lpstr>
      <vt:lpstr>PowerPoint Presentation</vt:lpstr>
      <vt:lpstr>Disclosures</vt:lpstr>
      <vt:lpstr>Disclosures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McClintock, David S., M.D.</cp:lastModifiedBy>
  <cp:revision>18</cp:revision>
  <dcterms:created xsi:type="dcterms:W3CDTF">2021-11-04T23:49:25Z</dcterms:created>
  <dcterms:modified xsi:type="dcterms:W3CDTF">2023-03-22T19:58:50Z</dcterms:modified>
</cp:coreProperties>
</file>